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84" r:id="rId4"/>
    <p:sldId id="259" r:id="rId5"/>
    <p:sldId id="260" r:id="rId6"/>
    <p:sldId id="261" r:id="rId7"/>
    <p:sldId id="262" r:id="rId8"/>
    <p:sldId id="281" r:id="rId9"/>
    <p:sldId id="291" r:id="rId10"/>
    <p:sldId id="263" r:id="rId11"/>
    <p:sldId id="265" r:id="rId12"/>
    <p:sldId id="288" r:id="rId13"/>
    <p:sldId id="268" r:id="rId14"/>
    <p:sldId id="293" r:id="rId15"/>
    <p:sldId id="274" r:id="rId16"/>
    <p:sldId id="278" r:id="rId17"/>
    <p:sldId id="286" r:id="rId18"/>
    <p:sldId id="276" r:id="rId19"/>
    <p:sldId id="277" r:id="rId20"/>
    <p:sldId id="275" r:id="rId21"/>
    <p:sldId id="273" r:id="rId22"/>
    <p:sldId id="292" r:id="rId23"/>
    <p:sldId id="285" r:id="rId24"/>
    <p:sldId id="272" r:id="rId25"/>
    <p:sldId id="270" r:id="rId26"/>
    <p:sldId id="289" r:id="rId27"/>
    <p:sldId id="280" r:id="rId28"/>
    <p:sldId id="290" r:id="rId29"/>
    <p:sldId id="283" r:id="rId30"/>
    <p:sldId id="271"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96" autoAdjust="0"/>
  </p:normalViewPr>
  <p:slideViewPr>
    <p:cSldViewPr>
      <p:cViewPr varScale="1">
        <p:scale>
          <a:sx n="103" d="100"/>
          <a:sy n="103" d="100"/>
        </p:scale>
        <p:origin x="-17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07593-95AE-40BB-A13F-B3ECFC1CC3AF}" type="datetimeFigureOut">
              <a:rPr lang="ru-RU" smtClean="0"/>
              <a:pPr/>
              <a:t>25.02.2016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91E5C-0D25-4BFB-AAC5-A3809E17A37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491E5C-0D25-4BFB-AAC5-A3809E17A37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1848_%D0%B3%D0%BE%D0%B4" TargetMode="External"/><Relationship Id="rId2" Type="http://schemas.openxmlformats.org/officeDocument/2006/relationships/hyperlink" Target="http://ru.wikipedia.org/wiki/1847_%D0%B3%D0%BE%D0%B4"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ru.wikipedia.org/wiki/1857_%D0%B3%D0%BE%D0%B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u.wikipedia.org/wiki/%D0%92%D0%B0%D0%BB%D1%8C%D1%82%D0%B5%D1%80_%D0%90%D0%BB%D0%B5%D0%BA%D1%81%D0%B0%D0%BD%D0%B4%D1%80_%D0%9F%D0%B5%D1%82%D1%80%D0%BE%D0%B2%D0%B8%D1%87"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9A%D1%80%D0%BE%D0%BC%D1%8B"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ru.wikipedia.org/wiki/1841_%D0%B3%D0%BE%D0%B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a:xfrm>
            <a:off x="2771800" y="548680"/>
            <a:ext cx="3744416" cy="4267553"/>
          </a:xfrm>
          <a:prstGeom prst="rect">
            <a:avLst/>
          </a:prstGeom>
        </p:spPr>
      </p:pic>
      <p:sp>
        <p:nvSpPr>
          <p:cNvPr id="6" name="Прямоугольник 5"/>
          <p:cNvSpPr/>
          <p:nvPr/>
        </p:nvSpPr>
        <p:spPr>
          <a:xfrm>
            <a:off x="1547664" y="4797153"/>
            <a:ext cx="6552728" cy="1938992"/>
          </a:xfrm>
          <a:prstGeom prst="rect">
            <a:avLst/>
          </a:prstGeom>
        </p:spPr>
        <p:txBody>
          <a:bodyPr wrap="square">
            <a:spAutoFit/>
          </a:bodyPr>
          <a:lstStyle/>
          <a:p>
            <a:pPr algn="ctr">
              <a:defRPr/>
            </a:pPr>
            <a:r>
              <a:rPr lang="ru-RU" sz="4000" b="1" dirty="0" smtClean="0">
                <a:effectLst>
                  <a:outerShdw blurRad="38100" dist="38100" dir="2700000" algn="tl">
                    <a:srgbClr val="000000"/>
                  </a:outerShdw>
                </a:effectLst>
                <a:latin typeface="Monotype Corsiva" pitchFamily="66" charset="0"/>
                <a:ea typeface="MS Mincho" pitchFamily="49" charset="-128"/>
                <a:cs typeface="Microsoft Sans Serif" pitchFamily="34" charset="0"/>
              </a:rPr>
              <a:t>Николай Семёнович Лесков </a:t>
            </a:r>
          </a:p>
          <a:p>
            <a:pPr algn="ctr">
              <a:defRPr/>
            </a:pPr>
            <a:r>
              <a:rPr lang="ru-RU" sz="4000" b="1" dirty="0" smtClean="0">
                <a:effectLst>
                  <a:outerShdw blurRad="38100" dist="38100" dir="2700000" algn="tl">
                    <a:srgbClr val="000000"/>
                  </a:outerShdw>
                </a:effectLst>
                <a:latin typeface="Monotype Corsiva" pitchFamily="66" charset="0"/>
                <a:ea typeface="MS Mincho" pitchFamily="49" charset="-128"/>
                <a:cs typeface="Microsoft Sans Serif" pitchFamily="34" charset="0"/>
              </a:rPr>
              <a:t>Страницы жизни и творчества</a:t>
            </a:r>
          </a:p>
          <a:p>
            <a:pPr algn="ctr">
              <a:defRPr/>
            </a:pPr>
            <a:endParaRPr lang="ru-RU" sz="4000" b="1" i="1" dirty="0">
              <a:effectLst>
                <a:outerShdw blurRad="38100" dist="38100" dir="2700000" algn="tl">
                  <a:srgbClr val="000000"/>
                </a:outerShdw>
              </a:effectLst>
              <a:latin typeface="Monotype Corsiva" pitchFamily="66" charset="0"/>
              <a:ea typeface="MS Mincho" pitchFamily="49" charset="-128"/>
              <a:cs typeface="Microsoft Sans Serif" pitchFamily="34" charset="0"/>
            </a:endParaRPr>
          </a:p>
        </p:txBody>
      </p:sp>
      <p:sp>
        <p:nvSpPr>
          <p:cNvPr id="7" name="Прямоугольник 6"/>
          <p:cNvSpPr/>
          <p:nvPr/>
        </p:nvSpPr>
        <p:spPr>
          <a:xfrm>
            <a:off x="2195736" y="0"/>
            <a:ext cx="4968552" cy="338554"/>
          </a:xfrm>
          <a:prstGeom prst="rect">
            <a:avLst/>
          </a:prstGeom>
        </p:spPr>
        <p:txBody>
          <a:bodyPr wrap="square">
            <a:spAutoFit/>
          </a:bodyPr>
          <a:lstStyle/>
          <a:p>
            <a:pPr algn="ctr"/>
            <a:r>
              <a:rPr lang="ru-RU" sz="1600" b="1" i="1" dirty="0" smtClean="0"/>
              <a:t>Белгородский ГАУ им В.Я. Горина</a:t>
            </a:r>
          </a:p>
        </p:txBody>
      </p:sp>
      <p:sp>
        <p:nvSpPr>
          <p:cNvPr id="8" name="Прямоугольник 7"/>
          <p:cNvSpPr/>
          <p:nvPr/>
        </p:nvSpPr>
        <p:spPr>
          <a:xfrm>
            <a:off x="1475656" y="6165304"/>
            <a:ext cx="6912768" cy="584775"/>
          </a:xfrm>
          <a:prstGeom prst="rect">
            <a:avLst/>
          </a:prstGeom>
        </p:spPr>
        <p:txBody>
          <a:bodyPr wrap="square">
            <a:spAutoFit/>
          </a:bodyPr>
          <a:lstStyle/>
          <a:p>
            <a:pPr algn="ctr"/>
            <a:r>
              <a:rPr lang="ru-RU" sz="1600" b="1" i="1" dirty="0" smtClean="0"/>
              <a:t>Управление </a:t>
            </a:r>
            <a:r>
              <a:rPr lang="ru-RU" sz="1600" b="1" i="1" dirty="0" smtClean="0"/>
              <a:t>библиотечно-информационных  ресурсов </a:t>
            </a:r>
            <a:r>
              <a:rPr lang="ru-RU" sz="1600" b="1" i="1" dirty="0" smtClean="0"/>
              <a:t/>
            </a:r>
            <a:br>
              <a:rPr lang="ru-RU" sz="1600" b="1" i="1" dirty="0" smtClean="0"/>
            </a:br>
            <a:r>
              <a:rPr lang="ru-RU" sz="1600" b="1" i="1" dirty="0" smtClean="0"/>
              <a:t>2016 </a:t>
            </a:r>
            <a:r>
              <a:rPr lang="ru-RU" sz="1600" b="1" i="1" dirty="0" smtClean="0"/>
              <a:t>год</a:t>
            </a:r>
            <a:endParaRPr lang="ru-RU" sz="1600" b="1" dirty="0"/>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5544616" cy="6093976"/>
          </a:xfrm>
          <a:prstGeom prst="rect">
            <a:avLst/>
          </a:prstGeom>
        </p:spPr>
        <p:txBody>
          <a:bodyPr wrap="square">
            <a:spAutoFit/>
          </a:bodyPr>
          <a:lstStyle/>
          <a:p>
            <a:pPr algn="just">
              <a:lnSpc>
                <a:spcPct val="150000"/>
              </a:lnSpc>
            </a:pPr>
            <a:r>
              <a:rPr lang="ru-RU" sz="2000" b="1" dirty="0" smtClean="0">
                <a:latin typeface="Microsoft Sans Serif" pitchFamily="34" charset="0"/>
                <a:cs typeface="Microsoft Sans Serif" pitchFamily="34" charset="0"/>
              </a:rPr>
              <a:t>В июне </a:t>
            </a:r>
            <a:r>
              <a:rPr lang="ru-RU" sz="2000" b="1" dirty="0" smtClean="0">
                <a:latin typeface="Microsoft Sans Serif" pitchFamily="34" charset="0"/>
                <a:cs typeface="Microsoft Sans Serif" pitchFamily="34" charset="0"/>
                <a:hlinkClick r:id="rId2" tooltip="1847 год"/>
              </a:rPr>
              <a:t>1847 года</a:t>
            </a:r>
            <a:r>
              <a:rPr lang="ru-RU" sz="2000" b="1" dirty="0" smtClean="0">
                <a:latin typeface="Microsoft Sans Serif" pitchFamily="34" charset="0"/>
                <a:cs typeface="Microsoft Sans Serif" pitchFamily="34" charset="0"/>
              </a:rPr>
              <a:t> Лесков поступил на службу в ту же палату уголовного суда, где работал его отец, на должность канцелярского служителя 2-го разряда. После смерти отца от холеры (в </a:t>
            </a:r>
            <a:r>
              <a:rPr lang="ru-RU" sz="2000" b="1" dirty="0" smtClean="0">
                <a:latin typeface="Microsoft Sans Serif" pitchFamily="34" charset="0"/>
                <a:cs typeface="Microsoft Sans Serif" pitchFamily="34" charset="0"/>
                <a:hlinkClick r:id="rId3" tooltip="1848 год"/>
              </a:rPr>
              <a:t>1848 году</a:t>
            </a:r>
            <a:r>
              <a:rPr lang="ru-RU" sz="2000" b="1" dirty="0" smtClean="0">
                <a:latin typeface="Microsoft Sans Serif" pitchFamily="34" charset="0"/>
                <a:cs typeface="Microsoft Sans Serif" pitchFamily="34" charset="0"/>
              </a:rPr>
              <a:t>), Николай Семёнович получил очередное повышение по службе, став помощником столоначальника Орловской палаты уголовного суда, а в декабре 1849 года по собственному прошению — перемещение в штат Киевской казенной палаты. Он переехал в Киев, где жил у своего дяди С. П. Алферьева. </a:t>
            </a:r>
            <a:endParaRPr lang="ru-RU" sz="2000" b="1" dirty="0">
              <a:latin typeface="Microsoft Sans Serif" pitchFamily="34" charset="0"/>
              <a:cs typeface="Microsoft Sans Serif" pitchFamily="34" charset="0"/>
            </a:endParaRPr>
          </a:p>
        </p:txBody>
      </p:sp>
      <p:pic>
        <p:nvPicPr>
          <p:cNvPr id="4" name="Picture 8" descr="Nikolai_Leskov_1860"/>
          <p:cNvPicPr>
            <a:picLocks noChangeAspect="1" noChangeArrowheads="1"/>
          </p:cNvPicPr>
          <p:nvPr/>
        </p:nvPicPr>
        <p:blipFill>
          <a:blip r:embed="rId4" cstate="print"/>
          <a:srcRect/>
          <a:stretch>
            <a:fillRect/>
          </a:stretch>
        </p:blipFill>
        <p:spPr>
          <a:xfrm>
            <a:off x="6228184" y="404664"/>
            <a:ext cx="2592288" cy="43204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serov_leskov_ns"/>
          <p:cNvPicPr>
            <a:picLocks noChangeAspect="1" noChangeArrowheads="1"/>
          </p:cNvPicPr>
          <p:nvPr/>
        </p:nvPicPr>
        <p:blipFill>
          <a:blip r:embed="rId3" cstate="print"/>
          <a:srcRect/>
          <a:stretch>
            <a:fillRect/>
          </a:stretch>
        </p:blipFill>
        <p:spPr>
          <a:xfrm>
            <a:off x="6012160" y="260648"/>
            <a:ext cx="2952378" cy="6264275"/>
          </a:xfrm>
          <a:prstGeom prst="rect">
            <a:avLst/>
          </a:prstGeom>
        </p:spPr>
      </p:pic>
      <p:sp>
        <p:nvSpPr>
          <p:cNvPr id="5" name="Прямоугольник 4"/>
          <p:cNvSpPr/>
          <p:nvPr/>
        </p:nvSpPr>
        <p:spPr>
          <a:xfrm>
            <a:off x="251520" y="476672"/>
            <a:ext cx="5472608" cy="4708981"/>
          </a:xfrm>
          <a:prstGeom prst="rect">
            <a:avLst/>
          </a:prstGeom>
        </p:spPr>
        <p:txBody>
          <a:bodyPr wrap="square">
            <a:spAutoFit/>
          </a:bodyPr>
          <a:lstStyle/>
          <a:p>
            <a:pPr algn="just">
              <a:lnSpc>
                <a:spcPct val="150000"/>
              </a:lnSpc>
            </a:pPr>
            <a:r>
              <a:rPr lang="ru-RU" sz="2000" b="1" dirty="0" smtClean="0">
                <a:latin typeface="Microsoft Sans Serif" pitchFamily="34" charset="0"/>
                <a:cs typeface="Microsoft Sans Serif" pitchFamily="34" charset="0"/>
              </a:rPr>
              <a:t>В </a:t>
            </a:r>
            <a:r>
              <a:rPr lang="ru-RU" sz="2000" b="1" dirty="0" smtClean="0">
                <a:latin typeface="Microsoft Sans Serif" pitchFamily="34" charset="0"/>
                <a:cs typeface="Microsoft Sans Serif" pitchFamily="34" charset="0"/>
                <a:hlinkClick r:id="rId4" tooltip="1857 год"/>
              </a:rPr>
              <a:t>1857 году</a:t>
            </a:r>
            <a:r>
              <a:rPr lang="ru-RU" sz="2000" b="1" dirty="0" smtClean="0">
                <a:latin typeface="Microsoft Sans Serif" pitchFamily="34" charset="0"/>
                <a:cs typeface="Microsoft Sans Serif" pitchFamily="34" charset="0"/>
              </a:rPr>
              <a:t> Лесков уволился со службы и начал работать в компании мужа своей тетки. Лесков приобрёл огромный практический опыт и знания в многочисленных областях промышленности и сельского хозяйства. При этом по делам фирмы Лесков постоянно отправлялся в «странствования по России», что также способствовало его знакомству с языком и бытом разных областей страны. </a:t>
            </a:r>
            <a:endParaRPr lang="ru-RU" sz="20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91" name="Rectangle 7"/>
          <p:cNvSpPr>
            <a:spLocks noChangeArrowheads="1"/>
          </p:cNvSpPr>
          <p:nvPr/>
        </p:nvSpPr>
        <p:spPr bwMode="auto">
          <a:xfrm>
            <a:off x="607613" y="174603"/>
            <a:ext cx="792877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2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Творчество писателя</a:t>
            </a:r>
            <a:endParaRPr kumimoji="0" lang="ru-RU" sz="7200" b="1" i="0" u="none" strike="noStrike" cap="none" normalizeH="0" baseline="0" dirty="0" smtClean="0">
              <a:ln>
                <a:noFill/>
              </a:ln>
              <a:solidFill>
                <a:schemeClr val="tx1"/>
              </a:solidFill>
              <a:effectLst/>
              <a:latin typeface="Monotype Corsiva" pitchFamily="66" charset="0"/>
            </a:endParaRPr>
          </a:p>
        </p:txBody>
      </p:sp>
      <p:pic>
        <p:nvPicPr>
          <p:cNvPr id="41992" name="Picture 8" descr="G:\nlSJf30HDvA.jpg"/>
          <p:cNvPicPr>
            <a:picLocks noChangeAspect="1" noChangeArrowheads="1"/>
          </p:cNvPicPr>
          <p:nvPr/>
        </p:nvPicPr>
        <p:blipFill>
          <a:blip r:embed="rId3" cstate="print"/>
          <a:srcRect/>
          <a:stretch>
            <a:fillRect/>
          </a:stretch>
        </p:blipFill>
        <p:spPr bwMode="auto">
          <a:xfrm>
            <a:off x="2987824" y="1988840"/>
            <a:ext cx="3312368" cy="41044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1"/>
            <a:ext cx="6336704" cy="6699658"/>
          </a:xfrm>
          <a:prstGeom prst="rect">
            <a:avLst/>
          </a:prstGeom>
        </p:spPr>
        <p:txBody>
          <a:bodyPr wrap="square">
            <a:spAutoFit/>
          </a:bodyPr>
          <a:lstStyle/>
          <a:p>
            <a:pPr algn="just">
              <a:lnSpc>
                <a:spcPct val="150000"/>
              </a:lnSpc>
            </a:pPr>
            <a:r>
              <a:rPr lang="ru-RU" sz="2000" b="1" dirty="0" smtClean="0">
                <a:latin typeface="Microsoft Sans Serif" pitchFamily="34" charset="0"/>
                <a:cs typeface="Microsoft Sans Serif" pitchFamily="34" charset="0"/>
              </a:rPr>
              <a:t>Лесков начал печататься сравнительно поздно — на двадцать девятом году жизни, поместив несколько заметок в газете «Санкт-Петербургские ведомости» (1859-1860), несколько статей в киевских изданиях «Современная медицина», который издавал </a:t>
            </a:r>
            <a:r>
              <a:rPr lang="ru-RU" sz="2000" b="1" dirty="0" smtClean="0">
                <a:latin typeface="Microsoft Sans Serif" pitchFamily="34" charset="0"/>
                <a:cs typeface="Microsoft Sans Serif" pitchFamily="34" charset="0"/>
                <a:hlinkClick r:id="rId2" tooltip="Вальтер Александр Петрович"/>
              </a:rPr>
              <a:t>А. П. Вальтер</a:t>
            </a:r>
            <a:r>
              <a:rPr lang="ru-RU" sz="2000" b="1" dirty="0" smtClean="0">
                <a:latin typeface="Microsoft Sans Serif" pitchFamily="34" charset="0"/>
                <a:cs typeface="Microsoft Sans Serif" pitchFamily="34" charset="0"/>
              </a:rPr>
              <a:t> (статья «О рабочем классе», несколько заметок о врачах) и «Указатель экономический». Статьи Лескова, обличавшие коррупцию полицейских врачей, привели к конфликту с сослуживцами: в результате организованной ими провокации и Лесков, проводивший служебное расследование, был обвинен во взяточничестве и вынужден был оставить службу. </a:t>
            </a:r>
            <a:endParaRPr lang="ru-RU" sz="2000" b="1" dirty="0">
              <a:latin typeface="Microsoft Sans Serif" pitchFamily="34" charset="0"/>
              <a:cs typeface="Microsoft Sans Serif" pitchFamily="34" charset="0"/>
            </a:endParaRPr>
          </a:p>
        </p:txBody>
      </p:sp>
      <p:pic>
        <p:nvPicPr>
          <p:cNvPr id="2050" name="Picture 2" descr="E:\i.jpeg"/>
          <p:cNvPicPr>
            <a:picLocks noChangeAspect="1" noChangeArrowheads="1"/>
          </p:cNvPicPr>
          <p:nvPr/>
        </p:nvPicPr>
        <p:blipFill>
          <a:blip r:embed="rId3" cstate="print"/>
          <a:srcRect/>
          <a:stretch>
            <a:fillRect/>
          </a:stretch>
        </p:blipFill>
        <p:spPr bwMode="auto">
          <a:xfrm>
            <a:off x="7020272" y="332656"/>
            <a:ext cx="1728192" cy="2880320"/>
          </a:xfrm>
          <a:prstGeom prst="rect">
            <a:avLst/>
          </a:prstGeom>
          <a:noFill/>
        </p:spPr>
      </p:pic>
      <p:pic>
        <p:nvPicPr>
          <p:cNvPr id="2051" name="Picture 3" descr="E:\i.jpegпрр.jpeg"/>
          <p:cNvPicPr>
            <a:picLocks noChangeAspect="1" noChangeArrowheads="1"/>
          </p:cNvPicPr>
          <p:nvPr/>
        </p:nvPicPr>
        <p:blipFill>
          <a:blip r:embed="rId4" cstate="print"/>
          <a:srcRect/>
          <a:stretch>
            <a:fillRect/>
          </a:stretch>
        </p:blipFill>
        <p:spPr bwMode="auto">
          <a:xfrm>
            <a:off x="7020272" y="3717032"/>
            <a:ext cx="1584176" cy="24482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395536" y="357323"/>
            <a:ext cx="460851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Ш.3Р1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Л50 Лесков Н.С. </a:t>
            </a:r>
            <a:r>
              <a:rPr kumimoji="0" lang="ru-RU" sz="2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Избранные сочинения/ Ред. Кол .: Алексеев М.П. и др.; Вступ. Статья, сост. И примеч. П. </a:t>
            </a:r>
            <a:r>
              <a:rPr kumimoji="0" lang="ru-RU" sz="2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Пустовойта</a:t>
            </a:r>
            <a:r>
              <a:rPr kumimoji="0" lang="ru-RU" sz="2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 </a:t>
            </a:r>
            <a:r>
              <a:rPr kumimoji="0" lang="ru-RU" sz="2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Худож</a:t>
            </a:r>
            <a:r>
              <a:rPr kumimoji="0" lang="ru-RU" sz="2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лит.- 1979.- С. 558.</a:t>
            </a:r>
            <a:endParaRPr kumimoji="0" lang="ru-RU" sz="1800" i="0" u="none" strike="noStrike" cap="none" normalizeH="0" baseline="0" dirty="0" smtClean="0">
              <a:ln>
                <a:noFill/>
              </a:ln>
              <a:solidFill>
                <a:schemeClr val="tx1"/>
              </a:solidFill>
              <a:effectLst/>
              <a:latin typeface="Arial" pitchFamily="34" charset="0"/>
            </a:endParaRPr>
          </a:p>
        </p:txBody>
      </p:sp>
      <p:sp>
        <p:nvSpPr>
          <p:cNvPr id="46084" name="Rectangle 4"/>
          <p:cNvSpPr>
            <a:spLocks noChangeArrowheads="1"/>
          </p:cNvSpPr>
          <p:nvPr/>
        </p:nvSpPr>
        <p:spPr bwMode="auto">
          <a:xfrm>
            <a:off x="467544" y="2744924"/>
            <a:ext cx="46085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книгу избранных сочинений Н.С. Лескова вошли наиболее известные повести и рассказы.</a:t>
            </a:r>
            <a:endParaRPr kumimoji="0" lang="ru-RU" sz="2400" b="1" i="0" u="none" strike="noStrike" cap="none" normalizeH="0" baseline="0" dirty="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436096" y="404664"/>
            <a:ext cx="3384376"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580112" y="188640"/>
            <a:ext cx="3240360" cy="6120680"/>
          </a:xfrm>
          <a:prstGeom prst="rect">
            <a:avLst/>
          </a:prstGeom>
          <a:noFill/>
          <a:ln w="9525">
            <a:noFill/>
            <a:miter lim="800000"/>
            <a:headEnd/>
            <a:tailEnd/>
          </a:ln>
        </p:spPr>
      </p:pic>
      <p:sp>
        <p:nvSpPr>
          <p:cNvPr id="3076" name="Rectangle 4"/>
          <p:cNvSpPr>
            <a:spLocks noChangeArrowheads="1"/>
          </p:cNvSpPr>
          <p:nvPr/>
        </p:nvSpPr>
        <p:spPr bwMode="auto">
          <a:xfrm>
            <a:off x="683568" y="28469"/>
            <a:ext cx="460851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Ш4Р1</a:t>
            </a:r>
          </a:p>
          <a:p>
            <a:pPr lvl="0" algn="just" fontAlgn="base">
              <a:lnSpc>
                <a:spcPct val="150000"/>
              </a:lnSpc>
              <a:spcBef>
                <a:spcPct val="0"/>
              </a:spcBef>
              <a:spcAft>
                <a:spcPct val="0"/>
              </a:spcAft>
            </a:pPr>
            <a:r>
              <a:rPr lang="ru-RU" sz="2200" b="1" dirty="0" smtClean="0">
                <a:latin typeface="Microsoft Sans Serif" pitchFamily="34" charset="0"/>
                <a:ea typeface="Calibri" pitchFamily="34" charset="0"/>
                <a:cs typeface="Microsoft Sans Serif" pitchFamily="34" charset="0"/>
              </a:rPr>
              <a:t>Л50   Лесков  Н. С. </a:t>
            </a:r>
          </a:p>
          <a:p>
            <a:pPr lvl="0" algn="just" fontAlgn="base">
              <a:lnSpc>
                <a:spcPct val="150000"/>
              </a:lnSpc>
              <a:spcBef>
                <a:spcPct val="0"/>
              </a:spcBef>
              <a:spcAft>
                <a:spcPct val="0"/>
              </a:spcAft>
            </a:pPr>
            <a:r>
              <a:rPr lang="ru-RU" sz="2200" dirty="0" smtClean="0">
                <a:latin typeface="Microsoft Sans Serif" pitchFamily="34" charset="0"/>
                <a:ea typeface="Calibri" pitchFamily="34" charset="0"/>
                <a:cs typeface="Microsoft Sans Serif" pitchFamily="34" charset="0"/>
              </a:rPr>
              <a:t>Избранное /</a:t>
            </a:r>
            <a:r>
              <a:rPr lang="ru-RU" sz="2200" dirty="0" smtClean="0">
                <a:latin typeface="Times New Roman" pitchFamily="18" charset="0"/>
                <a:ea typeface="Calibri" pitchFamily="34" charset="0"/>
                <a:cs typeface="Times New Roman" pitchFamily="18" charset="0"/>
              </a:rPr>
              <a:t>  Н. С. Лесков</a:t>
            </a:r>
          </a:p>
          <a:p>
            <a:pPr lvl="0" algn="just" fontAlgn="base">
              <a:lnSpc>
                <a:spcPct val="150000"/>
              </a:lnSpc>
              <a:spcBef>
                <a:spcPct val="0"/>
              </a:spcBef>
              <a:spcAft>
                <a:spcPct val="0"/>
              </a:spcAft>
            </a:pPr>
            <a:r>
              <a:rPr lang="ru-RU" sz="2200" dirty="0" smtClean="0">
                <a:latin typeface="Times New Roman" pitchFamily="18" charset="0"/>
                <a:ea typeface="Calibri" pitchFamily="34" charset="0"/>
                <a:cs typeface="Times New Roman" pitchFamily="18" charset="0"/>
              </a:rPr>
              <a:t> .- М.:</a:t>
            </a:r>
            <a:r>
              <a:rPr lang="ru-RU" sz="2200" dirty="0" smtClean="0">
                <a:latin typeface="Microsoft Sans Serif" pitchFamily="34" charset="0"/>
                <a:ea typeface="Calibri" pitchFamily="34" charset="0"/>
                <a:cs typeface="Microsoft Sans Serif" pitchFamily="34" charset="0"/>
              </a:rPr>
              <a:t> Современник,1979.-315 с.</a:t>
            </a:r>
          </a:p>
          <a:p>
            <a:pPr marL="0" marR="0" lvl="0" indent="0" algn="l" defTabSz="914400" rtl="0" eaLnBrk="1" fontAlgn="base" latinLnBrk="0" hangingPunct="1">
              <a:lnSpc>
                <a:spcPct val="150000"/>
              </a:lnSpc>
              <a:spcBef>
                <a:spcPct val="0"/>
              </a:spcBef>
              <a:spcAft>
                <a:spcPct val="0"/>
              </a:spcAft>
              <a:buClrTx/>
              <a:buSzTx/>
              <a:buFontTx/>
              <a:buNone/>
              <a:tabLst/>
            </a:pPr>
            <a:endParaRPr lang="en-US" sz="2000" b="1" dirty="0" smtClean="0">
              <a:latin typeface="Microsoft Sans Serif" pitchFamily="34" charset="0"/>
              <a:ea typeface="Calibri" pitchFamily="34" charset="0"/>
              <a:cs typeface="Microsoft Sans Serif"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В книгу вошел роман "Соборяне", принесший писателю первый значительный успех у читателей, и рассказ "Запечатленный ангел".</a:t>
            </a:r>
            <a:endPar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467544" y="2482638"/>
            <a:ext cx="53285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книгу самобытного русского писателя Н.С.Лескова (1831-1894) входят рассказы и повести последнего периода его творчества: "Левша", "Тупейный художник", "Загон" и другие.</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539552" y="332656"/>
            <a:ext cx="4104456" cy="2123658"/>
          </a:xfrm>
          <a:prstGeom prst="rect">
            <a:avLst/>
          </a:prstGeom>
        </p:spPr>
        <p:txBody>
          <a:bodyPr wrap="square">
            <a:spAutoFit/>
          </a:bodyPr>
          <a:lstStyle/>
          <a:p>
            <a:pPr algn="just"/>
            <a:r>
              <a:rPr lang="ru-RU" sz="2200" b="1" dirty="0" smtClean="0">
                <a:latin typeface="Times New Roman" pitchFamily="18" charset="0"/>
                <a:cs typeface="Times New Roman" pitchFamily="18" charset="0"/>
              </a:rPr>
              <a:t>Ш.3Р1</a:t>
            </a:r>
          </a:p>
          <a:p>
            <a:pPr algn="just"/>
            <a:r>
              <a:rPr lang="ru-RU" sz="2200" b="1" dirty="0" smtClean="0">
                <a:latin typeface="Times New Roman" pitchFamily="18" charset="0"/>
                <a:cs typeface="Times New Roman" pitchFamily="18" charset="0"/>
              </a:rPr>
              <a:t>Л50 Лесков Н.С. </a:t>
            </a:r>
            <a:r>
              <a:rPr lang="ru-RU" sz="2200" dirty="0" smtClean="0">
                <a:latin typeface="Times New Roman" pitchFamily="18" charset="0"/>
                <a:cs typeface="Times New Roman" pitchFamily="18" charset="0"/>
              </a:rPr>
              <a:t>Левша. Повести и рассказы./</a:t>
            </a:r>
            <a:r>
              <a:rPr lang="ru-RU" sz="2200" dirty="0" smtClean="0">
                <a:latin typeface="Times New Roman" pitchFamily="18" charset="0"/>
                <a:ea typeface="Calibri" pitchFamily="34" charset="0"/>
                <a:cs typeface="Times New Roman" pitchFamily="18" charset="0"/>
              </a:rPr>
              <a:t> Н.С.Лесков .-</a:t>
            </a:r>
            <a:r>
              <a:rPr lang="ru-RU" sz="2200" dirty="0" smtClean="0">
                <a:latin typeface="Times New Roman" pitchFamily="18" charset="0"/>
                <a:cs typeface="Times New Roman" pitchFamily="18" charset="0"/>
              </a:rPr>
              <a:t> Вступ.статья и примеч. Б. </a:t>
            </a:r>
            <a:r>
              <a:rPr lang="ru-RU" sz="2200" dirty="0" err="1" smtClean="0">
                <a:latin typeface="Times New Roman" pitchFamily="18" charset="0"/>
                <a:cs typeface="Times New Roman" pitchFamily="18" charset="0"/>
              </a:rPr>
              <a:t>Дыхановой</a:t>
            </a:r>
            <a:r>
              <a:rPr lang="ru-RU" sz="2200" dirty="0" smtClean="0">
                <a:latin typeface="Times New Roman" pitchFamily="18" charset="0"/>
                <a:cs typeface="Times New Roman" pitchFamily="18" charset="0"/>
              </a:rPr>
              <a:t>. М.: </a:t>
            </a:r>
            <a:r>
              <a:rPr lang="ru-RU" sz="2200" dirty="0" err="1" smtClean="0">
                <a:latin typeface="Times New Roman" pitchFamily="18" charset="0"/>
                <a:cs typeface="Times New Roman" pitchFamily="18" charset="0"/>
              </a:rPr>
              <a:t>Худож</a:t>
            </a:r>
            <a:r>
              <a:rPr lang="ru-RU" sz="2200" dirty="0" smtClean="0">
                <a:latin typeface="Times New Roman" pitchFamily="18" charset="0"/>
                <a:cs typeface="Times New Roman" pitchFamily="18" charset="0"/>
              </a:rPr>
              <a:t>. лит., 1981. 414 с.</a:t>
            </a:r>
            <a:endParaRPr lang="ru-RU" sz="2200" dirty="0">
              <a:latin typeface="Times New Roman" pitchFamily="18" charset="0"/>
              <a:cs typeface="Times New Roman" pitchFamily="18" charset="0"/>
            </a:endParaRPr>
          </a:p>
        </p:txBody>
      </p:sp>
      <p:pic>
        <p:nvPicPr>
          <p:cNvPr id="5" name="Picture 2" descr="E:\1002260497.jpg"/>
          <p:cNvPicPr>
            <a:picLocks noChangeAspect="1" noChangeArrowheads="1"/>
          </p:cNvPicPr>
          <p:nvPr/>
        </p:nvPicPr>
        <p:blipFill>
          <a:blip r:embed="rId2" cstate="print"/>
          <a:srcRect b="7559"/>
          <a:stretch>
            <a:fillRect/>
          </a:stretch>
        </p:blipFill>
        <p:spPr bwMode="auto">
          <a:xfrm>
            <a:off x="5940152" y="404664"/>
            <a:ext cx="3024336" cy="55446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363881"/>
            <a:ext cx="47525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rPr>
              <a:t>Ш3.3Р1</a:t>
            </a:r>
          </a:p>
          <a:p>
            <a:pPr marL="0" marR="0" lvl="0" indent="269875" algn="just" defTabSz="914400" rtl="0" eaLnBrk="1" fontAlgn="base" latinLnBrk="0" hangingPunct="1">
              <a:lnSpc>
                <a:spcPct val="100000"/>
              </a:lnSpc>
              <a:spcBef>
                <a:spcPct val="0"/>
              </a:spcBef>
              <a:spcAft>
                <a:spcPct val="0"/>
              </a:spcAft>
              <a:buClrTx/>
              <a:buSzTx/>
              <a:buFontTx/>
              <a:buNone/>
              <a:tabLst/>
            </a:pPr>
            <a:r>
              <a:rPr lang="ru-RU" sz="2000" b="1" dirty="0" smtClean="0">
                <a:latin typeface="Microsoft Sans Serif" pitchFamily="34" charset="0"/>
                <a:cs typeface="Microsoft Sans Serif" pitchFamily="34" charset="0"/>
              </a:rPr>
              <a:t>К90 </a:t>
            </a:r>
            <a:r>
              <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rPr>
              <a:t>Кулешов В. И. </a:t>
            </a:r>
            <a:r>
              <a:rPr kumimoji="0" lang="ru-RU" sz="2000" b="0" i="0" u="none" strike="noStrike" cap="none" normalizeH="0" baseline="0" dirty="0" smtClean="0">
                <a:ln>
                  <a:noFill/>
                </a:ln>
                <a:solidFill>
                  <a:schemeClr val="tx1"/>
                </a:solidFill>
                <a:effectLst/>
                <a:latin typeface="Microsoft Sans Serif" pitchFamily="34" charset="0"/>
                <a:cs typeface="Microsoft Sans Serif" pitchFamily="34" charset="0"/>
              </a:rPr>
              <a:t>История русской литературы XIX века(70-90-е годы)/ В.И. Кулешов //Учебник для </a:t>
            </a:r>
            <a:r>
              <a:rPr kumimoji="0" lang="ru-RU" sz="2000" b="0" i="0" u="none" strike="noStrike" cap="none" normalizeH="0" baseline="0" dirty="0" err="1" smtClean="0">
                <a:ln>
                  <a:noFill/>
                </a:ln>
                <a:solidFill>
                  <a:schemeClr val="tx1"/>
                </a:solidFill>
                <a:effectLst/>
                <a:latin typeface="Microsoft Sans Serif" pitchFamily="34" charset="0"/>
                <a:cs typeface="Microsoft Sans Serif" pitchFamily="34" charset="0"/>
              </a:rPr>
              <a:t>филол</a:t>
            </a:r>
            <a:r>
              <a:rPr kumimoji="0" lang="ru-RU" sz="2000" b="0" i="0" u="none" strike="noStrike" cap="none" normalizeH="0" baseline="0" dirty="0" smtClean="0">
                <a:ln>
                  <a:noFill/>
                </a:ln>
                <a:solidFill>
                  <a:schemeClr val="tx1"/>
                </a:solidFill>
                <a:effectLst/>
                <a:latin typeface="Microsoft Sans Serif" pitchFamily="34" charset="0"/>
                <a:cs typeface="Microsoft Sans Serif" pitchFamily="34" charset="0"/>
              </a:rPr>
              <a:t>. спец. вузов. - М.: Высш. школа.-1983.- С.77-120.</a:t>
            </a:r>
          </a:p>
        </p:txBody>
      </p:sp>
      <p:sp>
        <p:nvSpPr>
          <p:cNvPr id="1026" name="Rectangle 2"/>
          <p:cNvSpPr>
            <a:spLocks noChangeArrowheads="1"/>
          </p:cNvSpPr>
          <p:nvPr/>
        </p:nvSpPr>
        <p:spPr bwMode="auto">
          <a:xfrm>
            <a:off x="395536" y="2536276"/>
            <a:ext cx="5040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Microsoft Sans Serif" pitchFamily="34" charset="0"/>
                <a:cs typeface="Microsoft Sans Serif" pitchFamily="34" charset="0"/>
              </a:rPr>
              <a:t>В учебнике литературный процесс в Росси конца рассматриваются в тесной связи с освободительной борьбой народа против самодержавия. В обзорных главах анализируются особенности литературной борьбы на каждом этапе истории развития русской литературы.</a:t>
            </a:r>
          </a:p>
        </p:txBody>
      </p:sp>
      <p:pic>
        <p:nvPicPr>
          <p:cNvPr id="2050" name="Picture 2" descr="C:\Documents and Settings\sorokina_an\Рабочий стол\Новая папка\IMG_20160216_102305.jpg"/>
          <p:cNvPicPr>
            <a:picLocks noChangeAspect="1" noChangeArrowheads="1"/>
          </p:cNvPicPr>
          <p:nvPr/>
        </p:nvPicPr>
        <p:blipFill>
          <a:blip r:embed="rId2" cstate="print"/>
          <a:srcRect/>
          <a:stretch>
            <a:fillRect/>
          </a:stretch>
        </p:blipFill>
        <p:spPr bwMode="auto">
          <a:xfrm>
            <a:off x="5652120" y="764704"/>
            <a:ext cx="3168352" cy="51200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23528" y="2200541"/>
            <a:ext cx="554461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Однотомник составляют произведения, написанные Н.С.Лесковым в 70-е годы, годы вступления писателя в пору наивысшей художественной зрелости: роман-хроника "Захудалый род", повесть "Детские годы", рассказ "Павлин".</a:t>
            </a:r>
            <a:endPar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endParaRPr>
          </a:p>
        </p:txBody>
      </p:sp>
      <p:sp>
        <p:nvSpPr>
          <p:cNvPr id="4" name="Прямоугольник 3"/>
          <p:cNvSpPr/>
          <p:nvPr/>
        </p:nvSpPr>
        <p:spPr>
          <a:xfrm>
            <a:off x="395536" y="206803"/>
            <a:ext cx="4464496" cy="1785104"/>
          </a:xfrm>
          <a:prstGeom prst="rect">
            <a:avLst/>
          </a:prstGeom>
        </p:spPr>
        <p:txBody>
          <a:bodyPr wrap="square">
            <a:spAutoFit/>
          </a:bodyPr>
          <a:lstStyle/>
          <a:p>
            <a:pPr algn="just"/>
            <a:r>
              <a:rPr lang="ru-RU" sz="2200" b="1" dirty="0" smtClean="0">
                <a:latin typeface="Microsoft Sans Serif" pitchFamily="34" charset="0"/>
                <a:cs typeface="Microsoft Sans Serif" pitchFamily="34" charset="0"/>
              </a:rPr>
              <a:t>Ш4Р1</a:t>
            </a:r>
          </a:p>
          <a:p>
            <a:pPr algn="just"/>
            <a:r>
              <a:rPr lang="ru-RU" sz="2200" b="1" dirty="0" smtClean="0">
                <a:latin typeface="Microsoft Sans Serif" pitchFamily="34" charset="0"/>
                <a:cs typeface="Microsoft Sans Serif" pitchFamily="34" charset="0"/>
              </a:rPr>
              <a:t>Л50    Лесков, Н. С. </a:t>
            </a:r>
            <a:r>
              <a:rPr lang="ru-RU" sz="2200" dirty="0" smtClean="0">
                <a:latin typeface="Microsoft Sans Serif" pitchFamily="34" charset="0"/>
                <a:cs typeface="Microsoft Sans Serif" pitchFamily="34" charset="0"/>
              </a:rPr>
              <a:t>	Захудалый род. Детские годы. Павлин / Н. С. Лесков. - М. : Советская Россия, 1985.</a:t>
            </a:r>
            <a:endParaRPr lang="ru-RU" sz="2200" dirty="0">
              <a:latin typeface="Microsoft Sans Serif" pitchFamily="34" charset="0"/>
              <a:cs typeface="Microsoft Sans Serif"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300192" y="332656"/>
            <a:ext cx="256218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755576" y="1674979"/>
            <a:ext cx="475252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В сборник вошли произведения замечательного русского писателя, для которых характерна яркая антицерковная направленность: "Мелочи архиерейской жизни", "Заметки неизвестного", "</a:t>
            </a:r>
            <a:r>
              <a:rPr kumimoji="0" lang="ru-RU" sz="2000" b="1" i="0" u="none" strike="noStrike" cap="none" normalizeH="0" baseline="0" dirty="0" err="1" smtClean="0">
                <a:ln>
                  <a:noFill/>
                </a:ln>
                <a:solidFill>
                  <a:schemeClr val="tx1"/>
                </a:solidFill>
                <a:effectLst/>
                <a:latin typeface="Microsoft Sans Serif" pitchFamily="34" charset="0"/>
                <a:ea typeface="Calibri" pitchFamily="34" charset="0"/>
                <a:cs typeface="Microsoft Sans Serif" pitchFamily="34" charset="0"/>
              </a:rPr>
              <a:t>Полунощники</a:t>
            </a: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"Заячий ремиз".</a:t>
            </a:r>
            <a:b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b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Книга рассчитана ни широкий круг читателей.</a:t>
            </a:r>
            <a:endPar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endParaRPr>
          </a:p>
        </p:txBody>
      </p:sp>
      <p:sp>
        <p:nvSpPr>
          <p:cNvPr id="7169" name="Rectangle 1"/>
          <p:cNvSpPr>
            <a:spLocks noChangeArrowheads="1"/>
          </p:cNvSpPr>
          <p:nvPr/>
        </p:nvSpPr>
        <p:spPr bwMode="auto">
          <a:xfrm>
            <a:off x="755576" y="72956"/>
            <a:ext cx="41764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Ш4Р1</a:t>
            </a:r>
            <a:endParaRPr kumimoji="0" lang="ru-RU" sz="2000" b="1"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Л50 Лесков Н.С. </a:t>
            </a:r>
            <a:r>
              <a:rPr kumimoji="0" lang="ru-RU" sz="2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Заячий ремиз/ Сост., примеч. А.Б. Ватутина; Вступ. Ст. В.В. </a:t>
            </a:r>
            <a:r>
              <a:rPr kumimoji="0" lang="ru-RU" sz="2000" b="0" i="0" u="none" strike="noStrike" cap="none" normalizeH="0" baseline="0" dirty="0" err="1" smtClean="0">
                <a:ln>
                  <a:noFill/>
                </a:ln>
                <a:solidFill>
                  <a:schemeClr val="tx1"/>
                </a:solidFill>
                <a:effectLst/>
                <a:latin typeface="Microsoft Sans Serif" pitchFamily="34" charset="0"/>
                <a:ea typeface="Calibri" pitchFamily="34" charset="0"/>
                <a:cs typeface="Microsoft Sans Serif" pitchFamily="34" charset="0"/>
              </a:rPr>
              <a:t>Основина</a:t>
            </a:r>
            <a:r>
              <a:rPr kumimoji="0" lang="ru-RU" sz="20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 М.: Сов. Россия, 1987.- 576 с.</a:t>
            </a:r>
            <a:endParaRPr kumimoji="0" lang="ru-RU" sz="20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Microsoft Sans Serif" pitchFamily="34" charset="0"/>
              <a:cs typeface="Microsoft Sans Serif" pitchFamily="34" charset="0"/>
            </a:endParaRPr>
          </a:p>
        </p:txBody>
      </p:sp>
      <p:pic>
        <p:nvPicPr>
          <p:cNvPr id="1026" name="Picture 2"/>
          <p:cNvPicPr>
            <a:picLocks noChangeAspect="1" noChangeArrowheads="1"/>
          </p:cNvPicPr>
          <p:nvPr/>
        </p:nvPicPr>
        <p:blipFill>
          <a:blip r:embed="rId2" cstate="print">
            <a:lum/>
          </a:blip>
          <a:srcRect/>
          <a:stretch>
            <a:fillRect/>
          </a:stretch>
        </p:blipFill>
        <p:spPr bwMode="auto">
          <a:xfrm>
            <a:off x="5868144" y="188640"/>
            <a:ext cx="3020536"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16555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1667198" y="-38613"/>
            <a:ext cx="580960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2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Биография Н.С. Лескова</a:t>
            </a:r>
            <a:endParaRPr kumimoji="0" lang="ru-RU" sz="7200" b="1" i="0" u="none" strike="noStrike" cap="none" normalizeH="0" baseline="0" dirty="0" smtClean="0">
              <a:ln>
                <a:noFill/>
              </a:ln>
              <a:solidFill>
                <a:schemeClr val="tx1"/>
              </a:solidFill>
              <a:effectLst/>
              <a:latin typeface="Monotype Corsiva" pitchFamily="66" charset="0"/>
            </a:endParaRPr>
          </a:p>
        </p:txBody>
      </p:sp>
      <p:pic>
        <p:nvPicPr>
          <p:cNvPr id="1028" name="Picture 4" descr="G:\15612_html_m7ed2e061.jpg"/>
          <p:cNvPicPr>
            <a:picLocks noChangeAspect="1" noChangeArrowheads="1"/>
          </p:cNvPicPr>
          <p:nvPr/>
        </p:nvPicPr>
        <p:blipFill>
          <a:blip r:embed="rId3" cstate="print"/>
          <a:srcRect/>
          <a:stretch>
            <a:fillRect/>
          </a:stretch>
        </p:blipFill>
        <p:spPr bwMode="auto">
          <a:xfrm>
            <a:off x="3491880" y="2492896"/>
            <a:ext cx="2741290" cy="3744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5364088" y="476672"/>
            <a:ext cx="3604356" cy="5256584"/>
          </a:xfrm>
          <a:prstGeom prst="rect">
            <a:avLst/>
          </a:prstGeom>
          <a:noFill/>
          <a:ln w="9525">
            <a:noFill/>
            <a:miter lim="800000"/>
            <a:headEnd/>
            <a:tailEnd/>
          </a:ln>
        </p:spPr>
      </p:pic>
      <p:sp>
        <p:nvSpPr>
          <p:cNvPr id="297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4337" name="Rectangle 1"/>
          <p:cNvSpPr>
            <a:spLocks noChangeArrowheads="1"/>
          </p:cNvSpPr>
          <p:nvPr/>
        </p:nvSpPr>
        <p:spPr bwMode="auto">
          <a:xfrm>
            <a:off x="611560" y="445408"/>
            <a:ext cx="42484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Ш4Р1-4</a:t>
            </a:r>
            <a:r>
              <a:rPr kumimoji="0" lang="en-US" sz="24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t>
            </a:r>
            <a:endParaRPr kumimoji="0" lang="ru-RU" sz="24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Л50 Лесков, Н. С. </a:t>
            </a:r>
            <a:r>
              <a:rPr kumimoji="0" lang="ru-RU" sz="24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Собрание сочинений: В 6 тт. Т.1. Некуда : роман / Н. С. Лесков. - М. : </a:t>
            </a:r>
            <a:r>
              <a:rPr kumimoji="0" lang="ru-RU" sz="2400" b="0" i="0" u="none" strike="noStrike" cap="none" normalizeH="0" baseline="0" dirty="0" err="1" smtClean="0">
                <a:ln>
                  <a:noFill/>
                </a:ln>
                <a:solidFill>
                  <a:schemeClr val="tx1"/>
                </a:solidFill>
                <a:effectLst/>
                <a:latin typeface="Microsoft Sans Serif" pitchFamily="34" charset="0"/>
                <a:ea typeface="Calibri" pitchFamily="34" charset="0"/>
                <a:cs typeface="Microsoft Sans Serif" pitchFamily="34" charset="0"/>
              </a:rPr>
              <a:t>АО``Экран</a:t>
            </a:r>
            <a:r>
              <a:rPr kumimoji="0" lang="ru-RU" sz="24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1993. - 720 с. </a:t>
            </a:r>
            <a:endParaRPr kumimoji="0" lang="ru-RU" sz="2400" b="0" i="0" u="none" strike="noStrike" cap="none" normalizeH="0" baseline="0" dirty="0" smtClean="0">
              <a:ln>
                <a:noFill/>
              </a:ln>
              <a:solidFill>
                <a:schemeClr val="tx1"/>
              </a:solidFill>
              <a:effectLst/>
              <a:latin typeface="Microsoft Sans Serif" pitchFamily="34" charset="0"/>
              <a:cs typeface="Microsoft Sans Serif" pitchFamily="34" charset="0"/>
            </a:endParaRPr>
          </a:p>
        </p:txBody>
      </p:sp>
      <p:sp>
        <p:nvSpPr>
          <p:cNvPr id="14338" name="Rectangle 2"/>
          <p:cNvSpPr>
            <a:spLocks noChangeArrowheads="1"/>
          </p:cNvSpPr>
          <p:nvPr/>
        </p:nvSpPr>
        <p:spPr bwMode="auto">
          <a:xfrm>
            <a:off x="683568" y="3116154"/>
            <a:ext cx="40324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Николай Семенович Лесков (1831-1895) всеми признанный классик, волшебник слова, несравненный изограф, писатель исключительно своеобразный и глубоко национальный.</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3415394_sbig1.jpg"/>
          <p:cNvPicPr>
            <a:picLocks noChangeAspect="1" noChangeArrowheads="1"/>
          </p:cNvPicPr>
          <p:nvPr/>
        </p:nvPicPr>
        <p:blipFill>
          <a:blip r:embed="rId2" cstate="print"/>
          <a:srcRect/>
          <a:stretch>
            <a:fillRect/>
          </a:stretch>
        </p:blipFill>
        <p:spPr bwMode="auto">
          <a:xfrm>
            <a:off x="5148064" y="332656"/>
            <a:ext cx="3744416" cy="5758780"/>
          </a:xfrm>
          <a:prstGeom prst="rect">
            <a:avLst/>
          </a:prstGeom>
          <a:noFill/>
        </p:spPr>
      </p:pic>
      <p:sp>
        <p:nvSpPr>
          <p:cNvPr id="3" name="Прямоугольник 2"/>
          <p:cNvSpPr/>
          <p:nvPr/>
        </p:nvSpPr>
        <p:spPr>
          <a:xfrm>
            <a:off x="395536" y="1844824"/>
            <a:ext cx="4392488" cy="2862322"/>
          </a:xfrm>
          <a:prstGeom prst="rect">
            <a:avLst/>
          </a:prstGeom>
        </p:spPr>
        <p:txBody>
          <a:bodyPr wrap="square">
            <a:spAutoFit/>
          </a:bodyPr>
          <a:lstStyle/>
          <a:p>
            <a:pPr lvl="0" algn="just"/>
            <a:r>
              <a:rPr lang="ru-RU" sz="2000" b="1" dirty="0" smtClean="0">
                <a:latin typeface="Microsoft Sans Serif" pitchFamily="34" charset="0"/>
                <a:cs typeface="Microsoft Sans Serif" pitchFamily="34" charset="0"/>
              </a:rPr>
              <a:t>В книгу большого мастера художественного слова Н.С.Лесков вошли повести и рассказы раннего периода его творчества: "Леди Макбет </a:t>
            </a:r>
            <a:r>
              <a:rPr lang="ru-RU" sz="2000" b="1" dirty="0" err="1" smtClean="0">
                <a:latin typeface="Microsoft Sans Serif" pitchFamily="34" charset="0"/>
                <a:cs typeface="Microsoft Sans Serif" pitchFamily="34" charset="0"/>
              </a:rPr>
              <a:t>Мценского</a:t>
            </a:r>
            <a:r>
              <a:rPr lang="ru-RU" sz="2000" b="1" dirty="0" smtClean="0">
                <a:latin typeface="Microsoft Sans Serif" pitchFamily="34" charset="0"/>
                <a:cs typeface="Microsoft Sans Serif" pitchFamily="34" charset="0"/>
              </a:rPr>
              <a:t> уезда", "Воительница", "Запечатленный ангел", "Очарованный странник" и "Однодум".</a:t>
            </a:r>
            <a:endParaRPr lang="ru-RU" sz="2000" b="1" dirty="0">
              <a:latin typeface="Microsoft Sans Serif" pitchFamily="34" charset="0"/>
              <a:cs typeface="Microsoft Sans Serif" pitchFamily="34" charset="0"/>
            </a:endParaRPr>
          </a:p>
        </p:txBody>
      </p:sp>
      <p:sp>
        <p:nvSpPr>
          <p:cNvPr id="4" name="Прямоугольник 3"/>
          <p:cNvSpPr/>
          <p:nvPr/>
        </p:nvSpPr>
        <p:spPr>
          <a:xfrm>
            <a:off x="323528" y="211208"/>
            <a:ext cx="4320480" cy="1323439"/>
          </a:xfrm>
          <a:prstGeom prst="rect">
            <a:avLst/>
          </a:prstGeom>
        </p:spPr>
        <p:txBody>
          <a:bodyPr wrap="square">
            <a:spAutoFit/>
          </a:bodyPr>
          <a:lstStyle/>
          <a:p>
            <a:pPr algn="just"/>
            <a:r>
              <a:rPr lang="ru-RU" sz="2000" b="1" dirty="0" smtClean="0">
                <a:latin typeface="Microsoft Sans Serif" pitchFamily="34" charset="0"/>
                <a:cs typeface="Microsoft Sans Serif" pitchFamily="34" charset="0"/>
              </a:rPr>
              <a:t>Ш4Р1-4</a:t>
            </a:r>
          </a:p>
          <a:p>
            <a:pPr algn="just"/>
            <a:r>
              <a:rPr lang="ru-RU" sz="2000" b="1" dirty="0" smtClean="0">
                <a:latin typeface="Microsoft Sans Serif" pitchFamily="34" charset="0"/>
                <a:cs typeface="Microsoft Sans Serif" pitchFamily="34" charset="0"/>
              </a:rPr>
              <a:t>Л50 Лесков, Н. С. </a:t>
            </a:r>
            <a:r>
              <a:rPr lang="ru-RU" sz="2000" dirty="0" smtClean="0">
                <a:latin typeface="Microsoft Sans Serif" pitchFamily="34" charset="0"/>
                <a:cs typeface="Microsoft Sans Serif" pitchFamily="34" charset="0"/>
              </a:rPr>
              <a:t>Повести / Н. С. Лесков. - М. : Изд-во </a:t>
            </a:r>
            <a:r>
              <a:rPr lang="ru-RU" sz="2000" dirty="0" err="1" smtClean="0">
                <a:latin typeface="Microsoft Sans Serif" pitchFamily="34" charset="0"/>
                <a:cs typeface="Microsoft Sans Serif" pitchFamily="34" charset="0"/>
              </a:rPr>
              <a:t>Русанова</a:t>
            </a:r>
            <a:r>
              <a:rPr lang="ru-RU" sz="2000" dirty="0" smtClean="0">
                <a:latin typeface="Microsoft Sans Serif" pitchFamily="34" charset="0"/>
                <a:cs typeface="Microsoft Sans Serif" pitchFamily="34" charset="0"/>
              </a:rPr>
              <a:t>, 1993. - 464 с. :</a:t>
            </a:r>
            <a:endParaRPr lang="ru-RU" sz="2000"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isavchova_na\Рабочий стол\IMG_20160218_091733.jpg"/>
          <p:cNvPicPr>
            <a:picLocks noChangeAspect="1" noChangeArrowheads="1"/>
          </p:cNvPicPr>
          <p:nvPr/>
        </p:nvPicPr>
        <p:blipFill>
          <a:blip r:embed="rId2" cstate="print">
            <a:lum bright="-20000" contrast="10000"/>
          </a:blip>
          <a:srcRect/>
          <a:stretch>
            <a:fillRect/>
          </a:stretch>
        </p:blipFill>
        <p:spPr bwMode="auto">
          <a:xfrm>
            <a:off x="5796136" y="476672"/>
            <a:ext cx="3096344" cy="5544616"/>
          </a:xfrm>
          <a:prstGeom prst="rect">
            <a:avLst/>
          </a:prstGeom>
          <a:noFill/>
        </p:spPr>
      </p:pic>
      <p:sp>
        <p:nvSpPr>
          <p:cNvPr id="1028" name="Rectangle 4"/>
          <p:cNvSpPr>
            <a:spLocks noChangeArrowheads="1"/>
          </p:cNvSpPr>
          <p:nvPr/>
        </p:nvSpPr>
        <p:spPr bwMode="auto">
          <a:xfrm>
            <a:off x="395536" y="311214"/>
            <a:ext cx="460851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Ш4Р1      </a:t>
            </a: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Л50 Лесков Н.С. </a:t>
            </a:r>
            <a:r>
              <a:rPr kumimoji="0" lang="ru-RU"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Повести/серия  Русская классика о любви»/ Н.С. Лесков . – М.: Издательство Русанова.1993.- С. 464.</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Rectangle 5"/>
          <p:cNvSpPr>
            <a:spLocks noChangeArrowheads="1"/>
          </p:cNvSpPr>
          <p:nvPr/>
        </p:nvSpPr>
        <p:spPr bwMode="auto">
          <a:xfrm>
            <a:off x="467544" y="2246384"/>
            <a:ext cx="51845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книгу вошли как популярнейшие произведения- «Леди Макбет </a:t>
            </a:r>
            <a:r>
              <a:rPr kumimoji="0" lang="ru-RU"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Мценского</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уезда», «Воительница», «Очарованный странник», так менее известные, однако достойные самого пристального внимания вещи.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4752528" cy="1938992"/>
          </a:xfrm>
          <a:prstGeom prst="rect">
            <a:avLst/>
          </a:prstGeom>
        </p:spPr>
        <p:txBody>
          <a:bodyPr wrap="square">
            <a:spAutoFit/>
          </a:bodyPr>
          <a:lstStyle/>
          <a:p>
            <a:pPr algn="just"/>
            <a:r>
              <a:rPr lang="ru-RU" sz="2000" b="1" dirty="0" smtClean="0">
                <a:latin typeface="Microsoft Sans Serif" pitchFamily="34" charset="0"/>
                <a:cs typeface="Microsoft Sans Serif" pitchFamily="34" charset="0"/>
              </a:rPr>
              <a:t>Ш5(2)7п</a:t>
            </a:r>
          </a:p>
          <a:p>
            <a:pPr algn="just"/>
            <a:r>
              <a:rPr lang="ru-RU" sz="2000" b="1" dirty="0" smtClean="0">
                <a:latin typeface="Microsoft Sans Serif" pitchFamily="34" charset="0"/>
                <a:cs typeface="Microsoft Sans Serif" pitchFamily="34" charset="0"/>
              </a:rPr>
              <a:t>Р89 </a:t>
            </a:r>
            <a:r>
              <a:rPr lang="ru-RU" sz="2000" dirty="0" smtClean="0">
                <a:latin typeface="Microsoft Sans Serif" pitchFamily="34" charset="0"/>
                <a:cs typeface="Microsoft Sans Serif" pitchFamily="34" charset="0"/>
              </a:rPr>
              <a:t>Русские писатели 1800-1917:биографический словарь.Т.3.К-М. - М. : Большая Российская энциклопедия, 1994. - 592 с. :   . - 11000.00 р.</a:t>
            </a:r>
          </a:p>
        </p:txBody>
      </p:sp>
      <p:sp>
        <p:nvSpPr>
          <p:cNvPr id="3" name="Прямоугольник 2"/>
          <p:cNvSpPr/>
          <p:nvPr/>
        </p:nvSpPr>
        <p:spPr>
          <a:xfrm>
            <a:off x="755576" y="2708919"/>
            <a:ext cx="4608512" cy="3416320"/>
          </a:xfrm>
          <a:prstGeom prst="rect">
            <a:avLst/>
          </a:prstGeom>
        </p:spPr>
        <p:txBody>
          <a:bodyPr wrap="square">
            <a:spAutoFit/>
          </a:bodyPr>
          <a:lstStyle/>
          <a:p>
            <a:pPr algn="just"/>
            <a:r>
              <a:rPr lang="ru-RU" sz="2400" b="1" dirty="0" smtClean="0">
                <a:latin typeface="Microsoft Sans Serif" pitchFamily="34" charset="0"/>
                <a:cs typeface="Microsoft Sans Serif" pitchFamily="34" charset="0"/>
              </a:rPr>
              <a:t>В словарь включено около 300 статей, как о выдающихся русских писателях-классиках, так и о писателях менее значительных, творчество которых сыграло, однако, известную роль в истории русской литературы на разных ее этапах. </a:t>
            </a:r>
            <a:endParaRPr lang="ru-RU" sz="2400" b="1" dirty="0">
              <a:latin typeface="Microsoft Sans Serif" pitchFamily="34" charset="0"/>
              <a:cs typeface="Microsoft Sans Serif" pitchFamily="34" charset="0"/>
            </a:endParaRPr>
          </a:p>
        </p:txBody>
      </p:sp>
      <p:pic>
        <p:nvPicPr>
          <p:cNvPr id="1027" name="Picture 3" descr="C:\Documents and Settings\sorokina_an\Рабочий стол\Новая папка\IMG_20160216_102345.jpg"/>
          <p:cNvPicPr>
            <a:picLocks noChangeAspect="1" noChangeArrowheads="1"/>
          </p:cNvPicPr>
          <p:nvPr/>
        </p:nvPicPr>
        <p:blipFill>
          <a:blip r:embed="rId2" cstate="print">
            <a:lum bright="-20000" contrast="30000"/>
          </a:blip>
          <a:srcRect/>
          <a:stretch>
            <a:fillRect/>
          </a:stretch>
        </p:blipFill>
        <p:spPr bwMode="auto">
          <a:xfrm>
            <a:off x="5796136" y="548680"/>
            <a:ext cx="2952328" cy="55446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35896" y="836712"/>
            <a:ext cx="5328592" cy="5124480"/>
          </a:xfrm>
          <a:prstGeom prst="rect">
            <a:avLst/>
          </a:prstGeom>
        </p:spPr>
        <p:txBody>
          <a:bodyPr wrap="square">
            <a:spAutoFit/>
          </a:bodyPr>
          <a:lstStyle/>
          <a:p>
            <a:pPr algn="just">
              <a:lnSpc>
                <a:spcPct val="150000"/>
              </a:lnSpc>
            </a:pPr>
            <a:r>
              <a:rPr lang="ru-RU" sz="2000" b="1" i="1" dirty="0" smtClean="0">
                <a:latin typeface="Microsoft Sans Serif" pitchFamily="34" charset="0"/>
                <a:cs typeface="Microsoft Sans Serif" pitchFamily="34" charset="0"/>
              </a:rPr>
              <a:t>«Лесков, страстно влюбленный в жизнь, очарован богатством её проявлений, бескрайними просторами России, яркими национальными чертами быта и нравов, колоритными картинами старой русской жизни, поэтичностью народного миросозерцания, артистизмом русского языка. Все это он стремится выразить в своем творчестве»</a:t>
            </a:r>
            <a:r>
              <a:rPr lang="ru-RU" sz="2000" b="1" dirty="0" smtClean="0">
                <a:latin typeface="Microsoft Sans Serif" pitchFamily="34" charset="0"/>
                <a:cs typeface="Microsoft Sans Serif" pitchFamily="34" charset="0"/>
              </a:rPr>
              <a:t>                         </a:t>
            </a:r>
            <a:br>
              <a:rPr lang="ru-RU" sz="2000" b="1" dirty="0" smtClean="0">
                <a:latin typeface="Microsoft Sans Serif" pitchFamily="34" charset="0"/>
                <a:cs typeface="Microsoft Sans Serif" pitchFamily="34" charset="0"/>
              </a:rPr>
            </a:br>
            <a:r>
              <a:rPr lang="ru-RU" sz="2000" b="1" dirty="0" smtClean="0">
                <a:latin typeface="Microsoft Sans Serif" pitchFamily="34" charset="0"/>
                <a:cs typeface="Microsoft Sans Serif" pitchFamily="34" charset="0"/>
              </a:rPr>
              <a:t>                               </a:t>
            </a:r>
            <a:r>
              <a:rPr lang="ru-RU" sz="2000" b="1" dirty="0" err="1" smtClean="0">
                <a:latin typeface="Microsoft Sans Serif" pitchFamily="34" charset="0"/>
                <a:cs typeface="Microsoft Sans Serif" pitchFamily="34" charset="0"/>
              </a:rPr>
              <a:t>И.П.Видуэцкая</a:t>
            </a:r>
            <a:r>
              <a:rPr lang="ru-RU" sz="2000" b="1" dirty="0" smtClean="0">
                <a:latin typeface="Microsoft Sans Serif" pitchFamily="34" charset="0"/>
                <a:cs typeface="Microsoft Sans Serif" pitchFamily="34" charset="0"/>
              </a:rPr>
              <a:t> </a:t>
            </a:r>
            <a:br>
              <a:rPr lang="ru-RU" sz="2000" b="1" dirty="0" smtClean="0">
                <a:latin typeface="Microsoft Sans Serif" pitchFamily="34" charset="0"/>
                <a:cs typeface="Microsoft Sans Serif" pitchFamily="34" charset="0"/>
              </a:rPr>
            </a:br>
            <a:endParaRPr lang="ru-RU" sz="2000" b="1" dirty="0">
              <a:latin typeface="Microsoft Sans Serif" pitchFamily="34" charset="0"/>
              <a:cs typeface="Microsoft Sans Serif" pitchFamily="34" charset="0"/>
            </a:endParaRPr>
          </a:p>
        </p:txBody>
      </p:sp>
      <p:pic>
        <p:nvPicPr>
          <p:cNvPr id="7169" name="Picture 1" descr="E:\index_pic.php.jpeg"/>
          <p:cNvPicPr>
            <a:picLocks noChangeAspect="1" noChangeArrowheads="1"/>
          </p:cNvPicPr>
          <p:nvPr/>
        </p:nvPicPr>
        <p:blipFill>
          <a:blip r:embed="rId2" cstate="print"/>
          <a:srcRect/>
          <a:stretch>
            <a:fillRect/>
          </a:stretch>
        </p:blipFill>
        <p:spPr bwMode="auto">
          <a:xfrm>
            <a:off x="539553" y="548680"/>
            <a:ext cx="2880320" cy="4762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6"/>
          <p:cNvPicPr>
            <a:picLocks noChangeAspect="1" noChangeArrowheads="1"/>
          </p:cNvPicPr>
          <p:nvPr/>
        </p:nvPicPr>
        <p:blipFill>
          <a:blip r:embed="rId2" cstate="print"/>
          <a:srcRect/>
          <a:stretch>
            <a:fillRect/>
          </a:stretch>
        </p:blipFill>
        <p:spPr bwMode="auto">
          <a:xfrm>
            <a:off x="539552" y="332656"/>
            <a:ext cx="4175125" cy="5875338"/>
          </a:xfrm>
          <a:prstGeom prst="rect">
            <a:avLst/>
          </a:prstGeom>
          <a:noFill/>
        </p:spPr>
      </p:pic>
      <p:sp>
        <p:nvSpPr>
          <p:cNvPr id="3" name="Прямоугольник 2"/>
          <p:cNvSpPr/>
          <p:nvPr/>
        </p:nvSpPr>
        <p:spPr>
          <a:xfrm>
            <a:off x="4788024" y="764705"/>
            <a:ext cx="3960440" cy="4188967"/>
          </a:xfrm>
          <a:prstGeom prst="rect">
            <a:avLst/>
          </a:prstGeom>
        </p:spPr>
        <p:txBody>
          <a:bodyPr wrap="square">
            <a:spAutoFit/>
          </a:bodyPr>
          <a:lstStyle/>
          <a:p>
            <a:pPr algn="just">
              <a:lnSpc>
                <a:spcPct val="150000"/>
              </a:lnSpc>
            </a:pPr>
            <a:r>
              <a:rPr lang="ru-RU" sz="2000" b="1" dirty="0" smtClean="0">
                <a:latin typeface="Microsoft Sans Serif" pitchFamily="34" charset="0"/>
                <a:cs typeface="Microsoft Sans Serif" pitchFamily="34" charset="0"/>
              </a:rPr>
              <a:t>Умер Николай Семенович Лесков 5 марта (по старому стилю - 21 февраля) 1895 года в Петербурге, от очередного приступа астмы, мучившей его последние пять лет жизни. Похоронен Николай Лесков на Волковом кладбище в Санкт-Петербурге. </a:t>
            </a:r>
            <a:endParaRPr lang="ru-RU" sz="20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1224136"/>
            <a:ext cx="9144000" cy="5633864"/>
          </a:xfrm>
          <a:prstGeom prst="rect">
            <a:avLst/>
          </a:prstGeom>
          <a:noFill/>
          <a:ln w="9525">
            <a:noFill/>
            <a:miter lim="800000"/>
            <a:headEnd/>
            <a:tailEnd/>
          </a:ln>
        </p:spPr>
      </p:pic>
      <p:sp>
        <p:nvSpPr>
          <p:cNvPr id="43012" name="Rectangle 4"/>
          <p:cNvSpPr>
            <a:spLocks noChangeArrowheads="1"/>
          </p:cNvSpPr>
          <p:nvPr/>
        </p:nvSpPr>
        <p:spPr bwMode="auto">
          <a:xfrm>
            <a:off x="1187624" y="192344"/>
            <a:ext cx="777686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7200"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Дань памяти </a:t>
            </a:r>
            <a:endParaRPr kumimoji="0" lang="ru-RU" sz="7200" b="0" i="0" u="none" strike="noStrike" cap="none" normalizeH="0" baseline="0" dirty="0" smtClean="0">
              <a:ln>
                <a:noFill/>
              </a:ln>
              <a:solidFill>
                <a:schemeClr val="tx1"/>
              </a:solidFill>
              <a:effectLst/>
              <a:latin typeface="Monotype Corsiva"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Картинка 1 из 29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IMG_3811.jpg"/>
          <p:cNvPicPr>
            <a:picLocks noChangeAspect="1" noChangeArrowheads="1"/>
          </p:cNvPicPr>
          <p:nvPr/>
        </p:nvPicPr>
        <p:blipFill>
          <a:blip r:embed="rId2" cstate="print"/>
          <a:srcRect/>
          <a:stretch>
            <a:fillRect/>
          </a:stretch>
        </p:blipFill>
        <p:spPr bwMode="auto">
          <a:xfrm>
            <a:off x="0" y="-62294"/>
            <a:ext cx="9144000" cy="692029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endParaRPr lang="ru-RU" altLang="ru-RU" smtClean="0">
              <a:solidFill>
                <a:srgbClr val="7B9899"/>
              </a:solidFill>
            </a:endParaRPr>
          </a:p>
        </p:txBody>
      </p:sp>
      <p:sp>
        <p:nvSpPr>
          <p:cNvPr id="20483" name="Содержимое 2"/>
          <p:cNvSpPr>
            <a:spLocks noGrp="1"/>
          </p:cNvSpPr>
          <p:nvPr>
            <p:ph sz="quarter" idx="1"/>
          </p:nvPr>
        </p:nvSpPr>
        <p:spPr>
          <a:xfrm>
            <a:off x="301625" y="1527175"/>
            <a:ext cx="8504238" cy="4572000"/>
          </a:xfrm>
        </p:spPr>
        <p:txBody>
          <a:bodyPr/>
          <a:lstStyle/>
          <a:p>
            <a:pPr eaLnBrk="1" hangingPunct="1"/>
            <a:endParaRPr lang="ru-RU" altLang="ru-RU" smtClean="0"/>
          </a:p>
        </p:txBody>
      </p:sp>
      <p:pic>
        <p:nvPicPr>
          <p:cNvPr id="20484" name="Picture 2" descr="Картинка 7 из 29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Картинка 15 из 96"/>
          <p:cNvPicPr>
            <a:picLocks noChangeAspect="1" noChangeArrowheads="1"/>
          </p:cNvPicPr>
          <p:nvPr/>
        </p:nvPicPr>
        <p:blipFill>
          <a:blip r:embed="rId2" cstate="print"/>
          <a:srcRect/>
          <a:stretch>
            <a:fillRect/>
          </a:stretch>
        </p:blipFill>
        <p:spPr bwMode="auto">
          <a:xfrm>
            <a:off x="1475656" y="188640"/>
            <a:ext cx="6159500" cy="4130675"/>
          </a:xfrm>
          <a:prstGeom prst="rect">
            <a:avLst/>
          </a:prstGeom>
          <a:noFill/>
          <a:ln w="57150">
            <a:solidFill>
              <a:schemeClr val="accent3">
                <a:lumMod val="50000"/>
              </a:schemeClr>
            </a:solidFill>
          </a:ln>
        </p:spPr>
      </p:pic>
      <p:sp>
        <p:nvSpPr>
          <p:cNvPr id="5" name="Прямоугольник 4"/>
          <p:cNvSpPr/>
          <p:nvPr/>
        </p:nvSpPr>
        <p:spPr>
          <a:xfrm>
            <a:off x="1115616" y="4725144"/>
            <a:ext cx="7128792" cy="1938992"/>
          </a:xfrm>
          <a:prstGeom prst="rect">
            <a:avLst/>
          </a:prstGeom>
        </p:spPr>
        <p:txBody>
          <a:bodyPr wrap="square">
            <a:spAutoFit/>
          </a:bodyPr>
          <a:lstStyle/>
          <a:p>
            <a:r>
              <a:rPr lang="ru-RU" sz="2000" b="1" dirty="0" smtClean="0">
                <a:latin typeface="Microsoft Sans Serif" pitchFamily="34" charset="0"/>
                <a:cs typeface="Microsoft Sans Serif" pitchFamily="34" charset="0"/>
              </a:rPr>
              <a:t>Детство стало для Лескова родником светлых и отрадных «памятей» и позволили ему с гордостью говорить :</a:t>
            </a:r>
            <a:br>
              <a:rPr lang="ru-RU" sz="2000" b="1" dirty="0" smtClean="0">
                <a:latin typeface="Microsoft Sans Serif" pitchFamily="34" charset="0"/>
                <a:cs typeface="Microsoft Sans Serif" pitchFamily="34" charset="0"/>
              </a:rPr>
            </a:br>
            <a:r>
              <a:rPr lang="ru-RU" sz="2000" b="1" dirty="0" smtClean="0">
                <a:latin typeface="Microsoft Sans Serif" pitchFamily="34" charset="0"/>
                <a:cs typeface="Microsoft Sans Serif" pitchFamily="34" charset="0"/>
              </a:rPr>
              <a:t> «</a:t>
            </a:r>
            <a:r>
              <a:rPr lang="ru-RU" sz="2000" b="1" i="1" dirty="0" smtClean="0">
                <a:latin typeface="Microsoft Sans Serif" pitchFamily="34" charset="0"/>
                <a:cs typeface="Microsoft Sans Serif" pitchFamily="34" charset="0"/>
              </a:rPr>
              <a:t>Я не изучал народ по разговорам с петербургскими извозчиками, а я вырос в народе… Я с народом был свой человек…»</a:t>
            </a:r>
            <a:endParaRPr lang="ru-RU" sz="20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amp;Gcy;&amp;ocy;&amp;rcy;&amp;ocy;&amp;dcy; &amp;pcy;&amp;iecy;&amp;rcy;&amp;vcy;&amp;ocy;&amp;gcy;&amp;ocy; &amp;scy;&amp;acy;&amp;lcy;&amp;yucy;&amp;tcy;&amp;a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13" descr="leskow"/>
          <p:cNvPicPr>
            <a:picLocks noChangeAspect="1" noChangeArrowheads="1"/>
          </p:cNvPicPr>
          <p:nvPr/>
        </p:nvPicPr>
        <p:blipFill>
          <a:blip r:embed="rId3" cstate="print"/>
          <a:srcRect/>
          <a:stretch>
            <a:fillRect/>
          </a:stretch>
        </p:blipFill>
        <p:spPr bwMode="auto">
          <a:xfrm>
            <a:off x="6012160" y="2708920"/>
            <a:ext cx="2808312" cy="388843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500063" y="214313"/>
            <a:ext cx="8229600" cy="1143000"/>
          </a:xfrm>
        </p:spPr>
        <p:txBody>
          <a:bodyPr/>
          <a:lstStyle/>
          <a:p>
            <a:pPr eaLnBrk="1" hangingPunct="1"/>
            <a:r>
              <a:rPr lang="ru-RU" sz="2800" b="1" dirty="0" smtClean="0">
                <a:latin typeface="Times New Roman" pitchFamily="18" charset="0"/>
              </a:rPr>
              <a:t>Фрагменты памятника Н.Лескову в  г. Орле. </a:t>
            </a:r>
            <a:br>
              <a:rPr lang="ru-RU" sz="2800" b="1" dirty="0" smtClean="0">
                <a:latin typeface="Times New Roman" pitchFamily="18" charset="0"/>
              </a:rPr>
            </a:br>
            <a:r>
              <a:rPr lang="ru-RU" sz="2800" b="1" dirty="0" smtClean="0">
                <a:latin typeface="Times New Roman" pitchFamily="18" charset="0"/>
              </a:rPr>
              <a:t>Герои произведений писателя</a:t>
            </a:r>
            <a:endParaRPr lang="ru-RU" sz="2800" dirty="0" smtClean="0"/>
          </a:p>
        </p:txBody>
      </p:sp>
      <p:pic>
        <p:nvPicPr>
          <p:cNvPr id="4" name="Picture 8"/>
          <p:cNvPicPr>
            <a:picLocks noGrp="1" noChangeAspect="1" noChangeArrowheads="1"/>
          </p:cNvPicPr>
          <p:nvPr>
            <p:ph idx="1"/>
          </p:nvPr>
        </p:nvPicPr>
        <p:blipFill>
          <a:blip r:embed="rId2" cstate="print"/>
          <a:srcRect/>
          <a:stretch>
            <a:fillRect/>
          </a:stretch>
        </p:blipFill>
        <p:spPr>
          <a:xfrm>
            <a:off x="251520" y="1268760"/>
            <a:ext cx="3030538" cy="4525962"/>
          </a:xfrm>
          <a:noFill/>
        </p:spPr>
      </p:pic>
      <p:pic>
        <p:nvPicPr>
          <p:cNvPr id="5" name="Picture 9"/>
          <p:cNvPicPr>
            <a:picLocks noChangeAspect="1" noChangeArrowheads="1"/>
          </p:cNvPicPr>
          <p:nvPr/>
        </p:nvPicPr>
        <p:blipFill>
          <a:blip r:embed="rId3" cstate="print"/>
          <a:srcRect/>
          <a:stretch>
            <a:fillRect/>
          </a:stretch>
        </p:blipFill>
        <p:spPr bwMode="auto">
          <a:xfrm>
            <a:off x="2483768" y="3068960"/>
            <a:ext cx="2416175" cy="3527425"/>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a:stretch>
            <a:fillRect/>
          </a:stretch>
        </p:blipFill>
        <p:spPr bwMode="auto">
          <a:xfrm>
            <a:off x="4572000" y="3429000"/>
            <a:ext cx="2225675" cy="3024187"/>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6300192" y="1196752"/>
            <a:ext cx="2600325"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3968" y="908720"/>
            <a:ext cx="4176464" cy="1200329"/>
          </a:xfrm>
          <a:prstGeom prst="rect">
            <a:avLst/>
          </a:prstGeom>
        </p:spPr>
        <p:txBody>
          <a:bodyPr wrap="square">
            <a:spAutoFit/>
          </a:bodyPr>
          <a:lstStyle/>
          <a:p>
            <a:pPr algn="just">
              <a:lnSpc>
                <a:spcPct val="90000"/>
              </a:lnSpc>
            </a:pPr>
            <a:r>
              <a:rPr lang="ru-RU" sz="2000" b="1" dirty="0" smtClean="0">
                <a:latin typeface="Times New Roman" pitchFamily="18" charset="0"/>
                <a:cs typeface="Times New Roman" pitchFamily="18" charset="0"/>
              </a:rPr>
              <a:t>Мария Петровна Лескова (</a:t>
            </a:r>
            <a:r>
              <a:rPr lang="ru-RU" sz="2000" b="1" dirty="0" err="1" smtClean="0">
                <a:latin typeface="Times New Roman" pitchFamily="18" charset="0"/>
                <a:cs typeface="Times New Roman" pitchFamily="18" charset="0"/>
              </a:rPr>
              <a:t>урожд</a:t>
            </a:r>
            <a:r>
              <a:rPr lang="ru-RU" sz="2000" b="1" dirty="0" smtClean="0">
                <a:latin typeface="Times New Roman" pitchFamily="18" charset="0"/>
                <a:cs typeface="Times New Roman" pitchFamily="18" charset="0"/>
              </a:rPr>
              <a:t>. Алферьева) была дочерью обедневшего московского дворянина. </a:t>
            </a:r>
            <a:endParaRPr lang="ru-RU" sz="2000" b="1" dirty="0">
              <a:latin typeface="Times New Roman" pitchFamily="18" charset="0"/>
              <a:cs typeface="Times New Roman" pitchFamily="18" charset="0"/>
            </a:endParaRPr>
          </a:p>
        </p:txBody>
      </p:sp>
      <p:pic>
        <p:nvPicPr>
          <p:cNvPr id="26625" name="Picture 1"/>
          <p:cNvPicPr>
            <a:picLocks noChangeAspect="1" noChangeArrowheads="1"/>
          </p:cNvPicPr>
          <p:nvPr/>
        </p:nvPicPr>
        <p:blipFill>
          <a:blip r:embed="rId2" cstate="print"/>
          <a:srcRect/>
          <a:stretch>
            <a:fillRect/>
          </a:stretch>
        </p:blipFill>
        <p:spPr bwMode="auto">
          <a:xfrm>
            <a:off x="1043608" y="3068960"/>
            <a:ext cx="2304256" cy="3600400"/>
          </a:xfrm>
          <a:prstGeom prst="rect">
            <a:avLst/>
          </a:prstGeom>
          <a:noFill/>
          <a:ln w="9525">
            <a:noFill/>
            <a:miter lim="800000"/>
            <a:headEnd/>
            <a:tailEnd/>
          </a:ln>
        </p:spPr>
      </p:pic>
      <p:sp>
        <p:nvSpPr>
          <p:cNvPr id="5" name="Прямоугольник 4"/>
          <p:cNvSpPr/>
          <p:nvPr/>
        </p:nvSpPr>
        <p:spPr>
          <a:xfrm>
            <a:off x="251520" y="836712"/>
            <a:ext cx="3456384" cy="2246769"/>
          </a:xfrm>
          <a:prstGeom prst="rect">
            <a:avLst/>
          </a:prstGeom>
        </p:spPr>
        <p:txBody>
          <a:bodyPr wrap="square">
            <a:spAutoFit/>
          </a:bodyPr>
          <a:lstStyle/>
          <a:p>
            <a:pPr algn="just"/>
            <a:r>
              <a:rPr lang="ru-RU" sz="2000" b="1" dirty="0" smtClean="0">
                <a:latin typeface="Times New Roman" pitchFamily="18" charset="0"/>
                <a:cs typeface="Times New Roman" pitchFamily="18" charset="0"/>
              </a:rPr>
              <a:t>Отец Семен Дмитриевич (1789-1848),</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 раннем возрасте ушел из духовенства</a:t>
            </a: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и начал службу заседателем орловской палаты уголовного суда, где и получил дворянство</a:t>
            </a:r>
            <a:endParaRPr lang="ru-RU" sz="2000" b="1" dirty="0">
              <a:latin typeface="Times New Roman" pitchFamily="18" charset="0"/>
              <a:cs typeface="Times New Roman" pitchFamily="18" charset="0"/>
            </a:endParaRPr>
          </a:p>
        </p:txBody>
      </p:sp>
      <p:sp>
        <p:nvSpPr>
          <p:cNvPr id="26626" name="Rectangle 2"/>
          <p:cNvSpPr>
            <a:spLocks noChangeArrowheads="1"/>
          </p:cNvSpPr>
          <p:nvPr/>
        </p:nvSpPr>
        <p:spPr bwMode="auto">
          <a:xfrm>
            <a:off x="683568" y="764704"/>
            <a:ext cx="26642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ndParaRPr>
          </a:p>
        </p:txBody>
      </p:sp>
      <p:sp>
        <p:nvSpPr>
          <p:cNvPr id="26628" name="Rectangle 4"/>
          <p:cNvSpPr>
            <a:spLocks noChangeArrowheads="1"/>
          </p:cNvSpPr>
          <p:nvPr/>
        </p:nvSpPr>
        <p:spPr bwMode="auto">
          <a:xfrm>
            <a:off x="2014248" y="93496"/>
            <a:ext cx="511550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tx1"/>
                </a:solidFill>
                <a:effectLst/>
                <a:latin typeface="Monotype Corsiva" pitchFamily="66" charset="0"/>
                <a:ea typeface="Calibri" pitchFamily="34" charset="0"/>
                <a:cs typeface="Microsoft Sans Serif" pitchFamily="34" charset="0"/>
              </a:rPr>
              <a:t>Родители Н.С.Лескова</a:t>
            </a:r>
            <a:endParaRPr kumimoji="0" lang="ru-RU" sz="4400" b="1" i="0" u="none" strike="noStrike" cap="none" normalizeH="0" baseline="0" dirty="0" smtClean="0">
              <a:ln>
                <a:noFill/>
              </a:ln>
              <a:solidFill>
                <a:schemeClr val="tx1"/>
              </a:solidFill>
              <a:effectLst/>
              <a:latin typeface="Monotype Corsiva" pitchFamily="66" charset="0"/>
            </a:endParaRPr>
          </a:p>
        </p:txBody>
      </p:sp>
      <p:pic>
        <p:nvPicPr>
          <p:cNvPr id="26629" name="Picture 5"/>
          <p:cNvPicPr>
            <a:picLocks noChangeAspect="1" noChangeArrowheads="1"/>
          </p:cNvPicPr>
          <p:nvPr/>
        </p:nvPicPr>
        <p:blipFill>
          <a:blip r:embed="rId3" cstate="print"/>
          <a:srcRect/>
          <a:stretch>
            <a:fillRect/>
          </a:stretch>
        </p:blipFill>
        <p:spPr bwMode="auto">
          <a:xfrm>
            <a:off x="4932040" y="2060848"/>
            <a:ext cx="3168352" cy="4576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r_leskov"/>
          <p:cNvPicPr>
            <a:picLocks noChangeAspect="1" noChangeArrowheads="1"/>
          </p:cNvPicPr>
          <p:nvPr/>
        </p:nvPicPr>
        <p:blipFill>
          <a:blip r:embed="rId2" cstate="print"/>
          <a:srcRect/>
          <a:stretch>
            <a:fillRect/>
          </a:stretch>
        </p:blipFill>
        <p:spPr bwMode="auto">
          <a:xfrm>
            <a:off x="2267744" y="188640"/>
            <a:ext cx="4752528" cy="62449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23"/>
          <p:cNvPicPr>
            <a:picLocks noChangeAspect="1" noChangeArrowheads="1"/>
          </p:cNvPicPr>
          <p:nvPr/>
        </p:nvPicPr>
        <p:blipFill>
          <a:blip r:embed="rId2" cstate="print"/>
          <a:srcRect/>
          <a:stretch>
            <a:fillRect/>
          </a:stretch>
        </p:blipFill>
        <p:spPr>
          <a:xfrm>
            <a:off x="971600" y="116632"/>
            <a:ext cx="7416824" cy="3246623"/>
          </a:xfrm>
          <a:prstGeom prst="rect">
            <a:avLst/>
          </a:prstGeom>
          <a:noFill/>
          <a:ln/>
        </p:spPr>
      </p:pic>
      <p:sp>
        <p:nvSpPr>
          <p:cNvPr id="3" name="Прямоугольник 2"/>
          <p:cNvSpPr/>
          <p:nvPr/>
        </p:nvSpPr>
        <p:spPr>
          <a:xfrm>
            <a:off x="1547664" y="3501008"/>
            <a:ext cx="6336704" cy="3342453"/>
          </a:xfrm>
          <a:prstGeom prst="rect">
            <a:avLst/>
          </a:prstGeom>
        </p:spPr>
        <p:txBody>
          <a:bodyPr wrap="square">
            <a:spAutoFit/>
          </a:bodyPr>
          <a:lstStyle/>
          <a:p>
            <a:pPr algn="just">
              <a:lnSpc>
                <a:spcPct val="80000"/>
              </a:lnSpc>
            </a:pPr>
            <a:r>
              <a:rPr lang="ru-RU" sz="2400" b="1" dirty="0" smtClean="0">
                <a:latin typeface="Microsoft Sans Serif" pitchFamily="34" charset="0"/>
                <a:cs typeface="Microsoft Sans Serif" pitchFamily="34" charset="0"/>
              </a:rPr>
              <a:t>Раннее детство Н. С. Лескова прошло в Орле. После 1839 года, когда отец покинул службу (из-за ссоры с начальством, чем, по словам Лескова, навлек на себя гнев губернатора), семья — супруга, трое сыновей и две дочери — переехала в село Панино (Панин хутор) неподалёку от города </a:t>
            </a:r>
            <a:r>
              <a:rPr lang="ru-RU" sz="2400" b="1" dirty="0" smtClean="0">
                <a:latin typeface="Microsoft Sans Serif" pitchFamily="34" charset="0"/>
                <a:cs typeface="Microsoft Sans Serif" pitchFamily="34" charset="0"/>
                <a:hlinkClick r:id="rId3" tooltip="Кромы"/>
              </a:rPr>
              <a:t>Кромы</a:t>
            </a:r>
            <a:r>
              <a:rPr lang="ru-RU" sz="2400" b="1" dirty="0" smtClean="0">
                <a:latin typeface="Microsoft Sans Serif" pitchFamily="34" charset="0"/>
                <a:cs typeface="Microsoft Sans Serif" pitchFamily="34" charset="0"/>
              </a:rPr>
              <a:t>. Здесь, как вспоминал будущий писатель, и состоялось его знакомство с народным языком.</a:t>
            </a:r>
            <a:endParaRPr lang="ru-RU" sz="2400" b="1"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3"/>
            <a:ext cx="3744416" cy="3416320"/>
          </a:xfrm>
          <a:prstGeom prst="rect">
            <a:avLst/>
          </a:prstGeom>
        </p:spPr>
        <p:txBody>
          <a:bodyPr wrap="square">
            <a:spAutoFit/>
          </a:bodyPr>
          <a:lstStyle/>
          <a:p>
            <a:pPr algn="just">
              <a:lnSpc>
                <a:spcPct val="90000"/>
              </a:lnSpc>
            </a:pPr>
            <a:r>
              <a:rPr lang="ru-RU" sz="2400" b="1" dirty="0" smtClean="0">
                <a:latin typeface="Microsoft Sans Serif" pitchFamily="34" charset="0"/>
                <a:cs typeface="Microsoft Sans Serif" pitchFamily="34" charset="0"/>
              </a:rPr>
              <a:t>В августе </a:t>
            </a:r>
            <a:r>
              <a:rPr lang="ru-RU" sz="2400" b="1" dirty="0" smtClean="0">
                <a:latin typeface="Microsoft Sans Serif" pitchFamily="34" charset="0"/>
                <a:cs typeface="Microsoft Sans Serif" pitchFamily="34" charset="0"/>
                <a:hlinkClick r:id="rId2" tooltip="1841 год"/>
              </a:rPr>
              <a:t>1841 года</a:t>
            </a:r>
            <a:r>
              <a:rPr lang="ru-RU" sz="2400" b="1" dirty="0" smtClean="0">
                <a:latin typeface="Microsoft Sans Serif" pitchFamily="34" charset="0"/>
                <a:cs typeface="Microsoft Sans Serif" pitchFamily="34" charset="0"/>
              </a:rPr>
              <a:t> в десятилетнем возрасте Н. С. Лесков поступил в первый класс Орловской губернской гимназии, где учился плохо: через пять лет он получил свидетельство об окончании лишь двух классов. </a:t>
            </a:r>
            <a:endParaRPr lang="ru-RU" sz="2400" b="1" dirty="0">
              <a:latin typeface="Microsoft Sans Serif" pitchFamily="34" charset="0"/>
              <a:cs typeface="Microsoft Sans Serif" pitchFamily="34" charset="0"/>
            </a:endParaRPr>
          </a:p>
        </p:txBody>
      </p:sp>
      <p:pic>
        <p:nvPicPr>
          <p:cNvPr id="3" name="Picture 15"/>
          <p:cNvPicPr>
            <a:picLocks noChangeAspect="1" noChangeArrowheads="1"/>
          </p:cNvPicPr>
          <p:nvPr/>
        </p:nvPicPr>
        <p:blipFill>
          <a:blip r:embed="rId3" cstate="print"/>
          <a:srcRect/>
          <a:stretch>
            <a:fillRect/>
          </a:stretch>
        </p:blipFill>
        <p:spPr>
          <a:xfrm>
            <a:off x="4355976" y="476672"/>
            <a:ext cx="4247258" cy="5760640"/>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539552" y="980728"/>
            <a:ext cx="7992888" cy="5115272"/>
          </a:xfrm>
        </p:spPr>
        <p:txBody>
          <a:bodyPr>
            <a:normAutofit/>
          </a:bodyPr>
          <a:lstStyle/>
          <a:p>
            <a:pPr algn="just" eaLnBrk="1" hangingPunct="1">
              <a:lnSpc>
                <a:spcPct val="80000"/>
              </a:lnSpc>
              <a:buFont typeface="Wingdings" pitchFamily="2" charset="2"/>
              <a:buNone/>
            </a:pPr>
            <a:r>
              <a:rPr lang="ru-RU" dirty="0" smtClean="0">
                <a:latin typeface="Microsoft Sans Serif" pitchFamily="34" charset="0"/>
                <a:cs typeface="Microsoft Sans Serif" pitchFamily="34" charset="0"/>
              </a:rPr>
              <a:t>     </a:t>
            </a:r>
            <a:r>
              <a:rPr lang="ru-RU" sz="3600" dirty="0" smtClean="0">
                <a:latin typeface="Microsoft Sans Serif" pitchFamily="34" charset="0"/>
                <a:cs typeface="Microsoft Sans Serif" pitchFamily="34" charset="0"/>
              </a:rPr>
              <a:t> </a:t>
            </a:r>
            <a:r>
              <a:rPr lang="ru-RU" sz="2800" b="1" dirty="0" smtClean="0">
                <a:latin typeface="Microsoft Sans Serif" pitchFamily="34" charset="0"/>
                <a:cs typeface="Microsoft Sans Serif" pitchFamily="34" charset="0"/>
              </a:rPr>
              <a:t>Город Орел - город детства и юности Н.С.Лескова, его малая родина, которую он называл "микроскопом всей земли русской". Орел, отмечал Н.С.Лесков,"вспоил на своих мелких водах столько русских литераторов, сколько не поставил их на пользу родины никакой другой русский город". </a:t>
            </a:r>
          </a:p>
          <a:p>
            <a:pPr algn="just" eaLnBrk="1" hangingPunct="1">
              <a:lnSpc>
                <a:spcPct val="80000"/>
              </a:lnSpc>
              <a:buFont typeface="Wingdings" pitchFamily="2" charset="2"/>
              <a:buNone/>
            </a:pPr>
            <a:r>
              <a:rPr lang="ru-RU" sz="2800" b="1" dirty="0" smtClean="0">
                <a:latin typeface="Microsoft Sans Serif" pitchFamily="34" charset="0"/>
                <a:cs typeface="Microsoft Sans Serif" pitchFamily="34" charset="0"/>
              </a:rPr>
              <a:t>        Орловские впечатления питали творческое воображение писателя,  были источником его замечательных произведений. Множество своих героев автор "расселил" именно на орловской земле.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3743325" y="0"/>
            <a:ext cx="5400675" cy="4456113"/>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1" y="0"/>
            <a:ext cx="4644008" cy="4192588"/>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0" y="4077072"/>
            <a:ext cx="9144000"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654</TotalTime>
  <Words>907</Words>
  <Application>Microsoft Office PowerPoint</Application>
  <PresentationFormat>Экран (4:3)</PresentationFormat>
  <Paragraphs>55</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Фрагменты памятника Н.Лескову в  г. Орле.  Герои произведений писателя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anichina</cp:lastModifiedBy>
  <cp:revision>77</cp:revision>
  <dcterms:modified xsi:type="dcterms:W3CDTF">2016-02-25T08:19:07Z</dcterms:modified>
</cp:coreProperties>
</file>